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2" r:id="rId3"/>
    <p:sldMasterId id="2147483677" r:id="rId4"/>
  </p:sldMasterIdLst>
  <p:notesMasterIdLst>
    <p:notesMasterId r:id="rId15"/>
  </p:notesMasterIdLst>
  <p:sldIdLst>
    <p:sldId id="256" r:id="rId5"/>
    <p:sldId id="281" r:id="rId6"/>
    <p:sldId id="257" r:id="rId7"/>
    <p:sldId id="258" r:id="rId8"/>
    <p:sldId id="259" r:id="rId9"/>
    <p:sldId id="262" r:id="rId10"/>
    <p:sldId id="263" r:id="rId11"/>
    <p:sldId id="261" r:id="rId12"/>
    <p:sldId id="264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8" autoAdjust="0"/>
    <p:restoredTop sz="84444" autoAdjust="0"/>
  </p:normalViewPr>
  <p:slideViewPr>
    <p:cSldViewPr snapToGrid="0">
      <p:cViewPr varScale="1">
        <p:scale>
          <a:sx n="93" d="100"/>
          <a:sy n="93" d="100"/>
        </p:scale>
        <p:origin x="1134" y="84"/>
      </p:cViewPr>
      <p:guideLst/>
    </p:cSldViewPr>
  </p:slideViewPr>
  <p:notesTextViewPr>
    <p:cViewPr>
      <p:scale>
        <a:sx n="133" d="100"/>
        <a:sy n="1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0A6D-55B7-4226-ADAA-D617F472874E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6866-05D0-4131-B7B2-F7D920628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9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why that matters, what it enables/allows.  Having an FEP offering is part of being in the association.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ED8C5D-2A4D-4B81-BE17-98AC865D96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112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work with local provider claims.</a:t>
            </a:r>
          </a:p>
          <a:p>
            <a:endParaRPr lang="en-US" dirty="0"/>
          </a:p>
          <a:p>
            <a:r>
              <a:rPr lang="en-US" dirty="0"/>
              <a:t>Information comes in 837 format, sent through QNXT to apply local plan pricing (based on codes (diagnosis/procedure), then that information is sent to FEP direct and apply benefits (based on the FEP plan benefits)</a:t>
            </a:r>
          </a:p>
          <a:p>
            <a:endParaRPr lang="en-US" dirty="0"/>
          </a:p>
          <a:p>
            <a:r>
              <a:rPr lang="en-US" dirty="0"/>
              <a:t>You can think of FEP as a national BCBS product that is administered by HMSA employees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927F0-C1F6-4EEC-A15C-28A45AB118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47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 side – rule to administer the program, reporting, performance tracking, analysts</a:t>
            </a:r>
          </a:p>
          <a:p>
            <a:endParaRPr lang="en-US" dirty="0"/>
          </a:p>
          <a:p>
            <a:r>
              <a:rPr lang="en-US" dirty="0"/>
              <a:t>operations side – calls, processing claims, analysts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927F0-C1F6-4EEC-A15C-28A45AB118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16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FEP has roughly 6,000 members </a:t>
            </a:r>
          </a:p>
          <a:p>
            <a:endParaRPr lang="en-US" dirty="0"/>
          </a:p>
          <a:p>
            <a:r>
              <a:rPr lang="en-US" dirty="0"/>
              <a:t>With FEP, the stats that matter are slightly different.  These are 2017 numbers, the first half of 2017 saw some 8500 calls so if you just double that</a:t>
            </a:r>
          </a:p>
          <a:p>
            <a:r>
              <a:rPr lang="en-US" dirty="0"/>
              <a:t>Call numbers are ???? For providers because some reports were still locked at the time of creation.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D8C5D-2A4D-4B81-BE17-98AC865D96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52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61D83-B10D-4BB1-83F2-D84207250AD9}" type="slidenum">
              <a:rPr lang="en-US"/>
              <a:pPr/>
              <a:t>7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Univers Light" panose="020B0403020202020204" pitchFamily="34" charset="0"/>
              </a:rPr>
              <a:t>Processing Accuracy: 97.97% (FEP goal is 97.00%)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Univers Light" panose="020B0403020202020204" pitchFamily="34" charset="0"/>
              </a:rPr>
              <a:t>Auto-adjudication rates, hospital is always lower, there are just more things that have to be adjusted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Univers Light" panose="020B0403020202020204" pitchFamily="34" charset="0"/>
              </a:rPr>
              <a:t>Total vs over 1 billion paid for non-FEP at HMSA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Auto-adjudication rate (i.e. no manual intervention): plans</a:t>
            </a:r>
            <a:r>
              <a:rPr lang="en-US" sz="1200" baseline="0" dirty="0"/>
              <a:t> </a:t>
            </a:r>
            <a:r>
              <a:rPr lang="en-US" sz="1200" dirty="0"/>
              <a:t>the reason that the overall average is pretty close to the professional is because the volume of professional claims(CMS) is so much higher than facility claims(UB)]</a:t>
            </a:r>
          </a:p>
          <a:p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Paid $ (this is claim payments made in the calendar year and doesn’t correlate exactly to the claims received in 2017; includes claims received in 2016 but paid in 2017, some claims received in 2017 not paid until 2018): $1,785,497,364 for PB (excludes </a:t>
            </a:r>
            <a:r>
              <a:rPr lang="en-US" sz="1200" dirty="0" err="1"/>
              <a:t>BlueCard</a:t>
            </a:r>
            <a:r>
              <a:rPr lang="en-US" sz="1200" dirty="0"/>
              <a:t> Host and FEP), $296,490,211 for MCR (excludes </a:t>
            </a:r>
            <a:r>
              <a:rPr lang="en-US" sz="1200" dirty="0" err="1"/>
              <a:t>BlueCard</a:t>
            </a:r>
            <a:r>
              <a:rPr lang="en-US" sz="1200" dirty="0"/>
              <a:t> Host)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26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Final claims data goes to mainframe for payment, FEP Direct sends the final version(s) to the mainframe to get the check cut, EOB’s printed,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This slide only looks right when you present it.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ASU can also get involved if the data-entry portion doesn’t go as planned.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Data entry is making sure everything is in 837 format then it goes to QNXT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ED8C5D-2A4D-4B81-BE17-98AC865D96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902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D8C5D-2A4D-4B81-BE17-98AC865D969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57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927F0-C1F6-4EEC-A15C-28A45AB118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5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40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09600" y="6457949"/>
            <a:ext cx="2844800" cy="3238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6766B7-1E96-42E3-A910-54D22F76C115}" type="datetime1">
              <a:rPr lang="en-US">
                <a:solidFill>
                  <a:prstClr val="black"/>
                </a:solidFill>
              </a:rPr>
              <a:pPr/>
              <a:t>4/18/2018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92800" y="6487393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C94E88-1C23-4A38-A23A-9252F738315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7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03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FBDBC11-09F0-4265-B87B-DC896368EAF4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B5F10B8-853C-4B3B-BE82-7CBC605C3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96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897C1D-297F-4AE6-ABD3-3B10E453CF6A}" type="datetime1">
              <a:rPr lang="en-US" smtClean="0">
                <a:solidFill>
                  <a:srgbClr val="FFFFFF"/>
                </a:solidFill>
              </a:rPr>
              <a:t>4/18/2018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98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8200" y="333710"/>
            <a:ext cx="853440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199" y="188781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21E91230-D0C0-444D-8BBD-BE3048D2578F}" type="datetime1">
              <a:rPr lang="en-US" smtClean="0"/>
              <a:pPr/>
              <a:t>4/17/2018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6D1FF422-FD3C-4296-93E3-6B1B3DFE95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45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E974D47A-A080-45D1-B42A-7B15D5793FD7}" type="datetime1">
              <a:rPr lang="en-US" smtClean="0"/>
              <a:pPr/>
              <a:t>4/17/2018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6D1FF422-FD3C-4296-93E3-6B1B3DFE95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54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B39B45ED-B792-4C9B-A3B6-AB35192BA6A8}" type="datetime1">
              <a:rPr lang="en-US" smtClean="0"/>
              <a:pPr/>
              <a:t>4/17/2018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6D1FF422-FD3C-4296-93E3-6B1B3DFE95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826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9AA06D4B-3B5A-43C8-B639-81F27E47289D}" type="datetime1">
              <a:rPr lang="en-US" smtClean="0"/>
              <a:pPr/>
              <a:t>4/17/2018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1DAF63A2-55FF-45AE-993D-7F5AE00746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95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2"/>
            <a:ext cx="10972800" cy="3916363"/>
          </a:xfrm>
          <a:prstGeom prst="rect">
            <a:avLst/>
          </a:prstGeom>
        </p:spPr>
        <p:txBody>
          <a:bodyPr lIns="0" tIns="0" bIns="0">
            <a:noAutofit/>
          </a:bodyPr>
          <a:lstStyle>
            <a:lvl1pPr marL="227013" indent="-227013">
              <a:spcBef>
                <a:spcPts val="1800"/>
              </a:spcBef>
              <a:buClr>
                <a:srgbClr val="417191"/>
              </a:buClr>
              <a:defRPr sz="200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800"/>
              </a:spcBef>
              <a:buClr>
                <a:srgbClr val="417191"/>
              </a:buClr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buClr>
                <a:srgbClr val="417191"/>
              </a:buClr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Clr>
                <a:srgbClr val="417191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Clr>
                <a:srgbClr val="417191"/>
              </a:buClr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609600" y="1295400"/>
            <a:ext cx="10972800" cy="6858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spcBef>
                <a:spcPts val="0"/>
              </a:spcBef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000" y="6551630"/>
            <a:ext cx="609600" cy="245097"/>
          </a:xfrm>
          <a:prstGeom prst="rect">
            <a:avLst/>
          </a:prstGeom>
        </p:spPr>
        <p:txBody>
          <a:bodyPr rIns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577B0CA-740C-471E-8E5F-C22F8078A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704851"/>
            <a:ext cx="10972800" cy="681183"/>
          </a:xfrm>
          <a:prstGeom prst="rect">
            <a:avLst/>
          </a:prstGeom>
        </p:spPr>
        <p:txBody>
          <a:bodyPr lIns="0" tIns="0">
            <a:noAutofit/>
          </a:bodyPr>
          <a:lstStyle>
            <a:lvl1pPr algn="l">
              <a:lnSpc>
                <a:spcPts val="3000"/>
              </a:lnSpc>
              <a:defRPr sz="3200" b="1">
                <a:solidFill>
                  <a:srgbClr val="0F4A77"/>
                </a:solidFill>
                <a:latin typeface="+mj-lt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30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7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060FF94C-582B-4C03-ADA6-E08142597DA4}" type="datetimeFigureOut">
              <a:rPr lang="en-US" smtClean="0"/>
              <a:pPr/>
              <a:t>4/18/2018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88F35EBD-5986-4C71-9EF4-342F2A2F56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5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5E897C1D-297F-4AE6-ABD3-3B10E453CF6A}" type="datetime1">
              <a:rPr lang="en-US" smtClean="0">
                <a:solidFill>
                  <a:srgbClr val="FFFFFF"/>
                </a:solidFill>
              </a:rPr>
              <a:pPr/>
              <a:t>4/18/2018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Univers Light" panose="020B0403020202020204" pitchFamily="34" charset="0"/>
              </a:defRPr>
            </a:lvl1pPr>
          </a:lstStyle>
          <a:p>
            <a:fld id="{1DAF63A2-55FF-45AE-993D-7F5AE00746F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4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29791"/>
            <a:ext cx="10363200" cy="14706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01F94E3B-2371-4EFD-A961-08FA1881815C}" type="datetimeFigureOut">
              <a:rPr lang="en-US" smtClean="0">
                <a:solidFill>
                  <a:prstClr val="black"/>
                </a:solidFill>
              </a:rPr>
              <a:pPr/>
              <a:t>4/18/2018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986"/>
            <a:ext cx="3860800" cy="36385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986"/>
            <a:ext cx="2844800" cy="363855"/>
          </a:xfrm>
          <a:prstGeom prst="rect">
            <a:avLst/>
          </a:prstGeom>
        </p:spPr>
        <p:txBody>
          <a:bodyPr/>
          <a:lstStyle/>
          <a:p>
            <a:fld id="{543DA42F-A91E-4FB9-96FC-FB525150B2B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2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9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lIns="60533" tIns="30267" rIns="60533" bIns="30267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60203" y="6389258"/>
            <a:ext cx="2844800" cy="365125"/>
          </a:xfrm>
          <a:prstGeom prst="rect">
            <a:avLst/>
          </a:prstGeom>
        </p:spPr>
        <p:txBody>
          <a:bodyPr vert="horz" lIns="81635" tIns="40818" rIns="81635" bIns="40818" rtlCol="0" anchor="ctr"/>
          <a:lstStyle>
            <a:lvl1pPr algn="ctr">
              <a:defRPr sz="1467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8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15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892800" y="6566677"/>
            <a:ext cx="2844800" cy="29440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AF63A2-55FF-45AE-993D-7F5AE00746F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5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08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673600" y="63892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7F3638D4-E752-4299-BF41-B99E3DEB8DB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3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5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Projects\1000 COMM\1000-10517 January Town Hall PowerPoint Presentation\Layout\Art\TH Bkgd_Base_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" y="0"/>
            <a:ext cx="12176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5911" y="274639"/>
            <a:ext cx="89102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5913" y="1600201"/>
            <a:ext cx="89102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8" name="Picture 4" descr="G:\Art_Resources\_HMSA Logo_Approved 2014\png\with Tagline\HMSA Logo_Rev_14P wTag blu insid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2" y="5955062"/>
            <a:ext cx="2021061" cy="5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7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hf sldNum="0"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Univers Light" panose="020B04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izz.com/admin/quiz/589bcf8a81b37dfa554bf5d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EB73B-5E7C-47DC-A794-ABB1F318A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7980" y="2169359"/>
            <a:ext cx="8534401" cy="2519281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rgbClr val="0078C1"/>
                </a:solidFill>
              </a:rPr>
              <a:t>Claims Administration:</a:t>
            </a:r>
            <a:br>
              <a:rPr lang="en-US" sz="4400" dirty="0">
                <a:solidFill>
                  <a:srgbClr val="0078C1"/>
                </a:solidFill>
              </a:rPr>
            </a:br>
            <a:br>
              <a:rPr lang="en-US" sz="4400" dirty="0">
                <a:solidFill>
                  <a:srgbClr val="0078C1"/>
                </a:solidFill>
              </a:rPr>
            </a:br>
            <a:r>
              <a:rPr lang="en-US" sz="4400" dirty="0">
                <a:solidFill>
                  <a:srgbClr val="0078C1"/>
                </a:solidFill>
              </a:rPr>
              <a:t>What is FEP?</a:t>
            </a:r>
          </a:p>
        </p:txBody>
      </p:sp>
    </p:spTree>
    <p:extLst>
      <p:ext uri="{BB962C8B-B14F-4D97-AF65-F5344CB8AC3E}">
        <p14:creationId xmlns:p14="http://schemas.microsoft.com/office/powerpoint/2010/main" val="529814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Review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AB2AF8-9AAF-4557-8173-815CE3F4B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913" y="1600201"/>
            <a:ext cx="8910244" cy="49097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Does HMSA own FEP member data?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What is the name of the system used to manage FEP Claims?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Who is the manager for FEP?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501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Univers LT Std 55" panose="020B0603020202020204" pitchFamily="34" charset="0"/>
              </a:rPr>
              <a:t>HMSA and BCBSA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6088" y="3209770"/>
            <a:ext cx="8189290" cy="2724460"/>
          </a:xfrm>
        </p:spPr>
        <p:txBody>
          <a:bodyPr>
            <a:normAutofit/>
          </a:bodyPr>
          <a:lstStyle/>
          <a:p>
            <a:pPr marL="609585" lvl="1" indent="0" algn="ctr">
              <a:lnSpc>
                <a:spcPct val="150000"/>
              </a:lnSpc>
              <a:buNone/>
            </a:pPr>
            <a:r>
              <a:rPr lang="en-US" dirty="0"/>
              <a:t>HMSA is an Independent Licensee of the Blue Cross and Blue Shield Association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C3D77B-B049-43DB-94C2-32C6A52E1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142" y="1777619"/>
            <a:ext cx="3190476" cy="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50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Federal Employee Program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30242B-47B4-4C48-9BC3-C22A1A0DE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233" y="1417639"/>
            <a:ext cx="8229600" cy="4923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FEP is a</a:t>
            </a:r>
            <a:r>
              <a:rPr lang="en-US" sz="2400" dirty="0">
                <a:latin typeface="Univers Light" panose="020B0403020202020204" pitchFamily="34" charset="0"/>
              </a:rPr>
              <a:t> government-sponsored, health-benefits plan available to 9 million federal employees and their dependents.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FEP is a nationwide program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FEP is subject to federal requirements</a:t>
            </a:r>
          </a:p>
          <a:p>
            <a:endParaRPr lang="en-US" sz="2400" dirty="0">
              <a:latin typeface="Univers Light" panose="020B0403020202020204" pitchFamily="34" charset="0"/>
            </a:endParaRPr>
          </a:p>
          <a:p>
            <a:r>
              <a:rPr lang="en-US" sz="2400" dirty="0">
                <a:latin typeface="Univers Light" panose="020B0403020202020204" pitchFamily="34" charset="0"/>
              </a:rPr>
              <a:t>FEP is for civilian employees of the Federal Government.</a:t>
            </a: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Univers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Federal Employee Program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30242B-47B4-4C48-9BC3-C22A1A0DE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872" y="1659386"/>
            <a:ext cx="8229600" cy="4923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How is it different than other Plans offered by HMSA?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HMSA does not own membership information</a:t>
            </a:r>
          </a:p>
          <a:p>
            <a:endParaRPr lang="en-US" sz="2400" dirty="0"/>
          </a:p>
          <a:p>
            <a:r>
              <a:rPr lang="en-US" sz="2400" dirty="0"/>
              <a:t>HMSA does not set benefit levels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You can think of FEP as a federal program with a Hawaii branch in the HMSA offices, staffed by HMSA employees.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042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Federal Employee Program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30242B-47B4-4C48-9BC3-C22A1A0DE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872" y="1659386"/>
            <a:ext cx="8229600" cy="4923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FEP is governed by Federal Policies and Procedures.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At HMSA, the FEP unit has its own: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Examiners</a:t>
            </a:r>
          </a:p>
          <a:p>
            <a:endParaRPr lang="en-US" sz="2400" dirty="0"/>
          </a:p>
          <a:p>
            <a:r>
              <a:rPr lang="en-US" sz="2400" dirty="0"/>
              <a:t>Call center</a:t>
            </a:r>
          </a:p>
          <a:p>
            <a:endParaRPr lang="en-US" sz="2400" dirty="0"/>
          </a:p>
          <a:p>
            <a:r>
              <a:rPr lang="en-US" sz="2400" dirty="0"/>
              <a:t>Analysts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409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FEP by the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5913" y="1600201"/>
            <a:ext cx="8910244" cy="4912894"/>
          </a:xfrm>
        </p:spPr>
        <p:txBody>
          <a:bodyPr>
            <a:noAutofit/>
          </a:bodyPr>
          <a:lstStyle/>
          <a:p>
            <a:r>
              <a:rPr lang="en-US" sz="2400" dirty="0"/>
              <a:t>Total Claims Received by FEP</a:t>
            </a:r>
          </a:p>
          <a:p>
            <a:pPr lvl="1"/>
            <a:r>
              <a:rPr lang="en-US" sz="1866" dirty="0"/>
              <a:t>90,432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% of claims processed in 30 days or less</a:t>
            </a:r>
          </a:p>
          <a:p>
            <a:pPr lvl="1"/>
            <a:r>
              <a:rPr lang="en-US" sz="2000" dirty="0"/>
              <a:t>95.80%</a:t>
            </a:r>
          </a:p>
          <a:p>
            <a:pPr marL="609585" lvl="1" indent="0">
              <a:buNone/>
            </a:pPr>
            <a:endParaRPr lang="en-US" sz="2000" dirty="0"/>
          </a:p>
          <a:p>
            <a:r>
              <a:rPr lang="en-US" sz="2400" dirty="0"/>
              <a:t>Calls into FEP Call Center</a:t>
            </a:r>
          </a:p>
          <a:p>
            <a:pPr lvl="1"/>
            <a:r>
              <a:rPr lang="en-US" sz="1866" dirty="0"/>
              <a:t>8,500 in the first half of 2017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697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FEP by the Numbers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Processing Accuracy: </a:t>
            </a:r>
          </a:p>
          <a:p>
            <a:pPr lvl="1"/>
            <a:r>
              <a:rPr lang="en-US" sz="2000" dirty="0"/>
              <a:t>98.26%</a:t>
            </a:r>
          </a:p>
          <a:p>
            <a:endParaRPr lang="en-US" sz="2400" dirty="0"/>
          </a:p>
          <a:p>
            <a:r>
              <a:rPr lang="en-US" sz="2400" dirty="0"/>
              <a:t>Auto-adjudication rate:</a:t>
            </a:r>
          </a:p>
          <a:p>
            <a:pPr lvl="1"/>
            <a:r>
              <a:rPr lang="en-US" sz="2000" dirty="0"/>
              <a:t>46.07% for Cross</a:t>
            </a:r>
          </a:p>
          <a:p>
            <a:pPr lvl="1"/>
            <a:r>
              <a:rPr lang="en-US" sz="2000" dirty="0"/>
              <a:t>80.15% for Shield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Total of Claims Paid</a:t>
            </a:r>
            <a:r>
              <a:rPr lang="en-US" sz="2000" dirty="0"/>
              <a:t>: </a:t>
            </a:r>
          </a:p>
          <a:p>
            <a:pPr lvl="1"/>
            <a:r>
              <a:rPr lang="en-US" sz="2000" dirty="0"/>
              <a:t>$22,231,981.76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128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8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8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6376" y="283665"/>
            <a:ext cx="8229600" cy="792162"/>
          </a:xfrm>
        </p:spPr>
        <p:txBody>
          <a:bodyPr>
            <a:normAutofit/>
          </a:bodyPr>
          <a:lstStyle/>
          <a:p>
            <a:r>
              <a:rPr lang="en-US" sz="4400" dirty="0"/>
              <a:t>Life Cycle of a FEP Claim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6823760" y="2704962"/>
            <a:ext cx="1428181" cy="1747401"/>
            <a:chOff x="3848384" y="2396154"/>
            <a:chExt cx="1428181" cy="174740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2771955"/>
              <a:ext cx="1371600" cy="13716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3848384" y="2396154"/>
              <a:ext cx="14281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QNXT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966352" y="1219470"/>
            <a:ext cx="1143000" cy="1191399"/>
            <a:chOff x="3990975" y="953869"/>
            <a:chExt cx="1143000" cy="119139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5275" y="953869"/>
              <a:ext cx="914400" cy="91440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3990975" y="1868269"/>
              <a:ext cx="1143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Medical Visit</a:t>
              </a:r>
            </a:p>
          </p:txBody>
        </p:sp>
      </p:grpSp>
      <p:grpSp>
        <p:nvGrpSpPr>
          <p:cNvPr id="1046" name="Group 1045"/>
          <p:cNvGrpSpPr/>
          <p:nvPr/>
        </p:nvGrpSpPr>
        <p:grpSpPr>
          <a:xfrm>
            <a:off x="8461776" y="1528009"/>
            <a:ext cx="3067050" cy="1158539"/>
            <a:chOff x="5486400" y="1219200"/>
            <a:chExt cx="3067050" cy="1158539"/>
          </a:xfrm>
        </p:grpSpPr>
        <p:grpSp>
          <p:nvGrpSpPr>
            <p:cNvPr id="28" name="Group 27"/>
            <p:cNvGrpSpPr/>
            <p:nvPr/>
          </p:nvGrpSpPr>
          <p:grpSpPr>
            <a:xfrm>
              <a:off x="6686550" y="1219200"/>
              <a:ext cx="1866900" cy="1158539"/>
              <a:chOff x="6229350" y="1338353"/>
              <a:chExt cx="1866900" cy="115853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7000" y="1338353"/>
                <a:ext cx="685800" cy="6858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2800" y="1371600"/>
                <a:ext cx="685800" cy="685800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6229350" y="2035227"/>
                <a:ext cx="1866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Hardcopy Claims received and scanned in Mailroom</a:t>
                </a:r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>
              <a:off x="5486400" y="1595347"/>
              <a:ext cx="1323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7" name="Group 1046"/>
          <p:cNvGrpSpPr/>
          <p:nvPr/>
        </p:nvGrpSpPr>
        <p:grpSpPr>
          <a:xfrm>
            <a:off x="9909576" y="2871213"/>
            <a:ext cx="1409700" cy="1426564"/>
            <a:chOff x="6934200" y="2562405"/>
            <a:chExt cx="1409700" cy="1426564"/>
          </a:xfrm>
        </p:grpSpPr>
        <p:grpSp>
          <p:nvGrpSpPr>
            <p:cNvPr id="31" name="Group 30"/>
            <p:cNvGrpSpPr/>
            <p:nvPr/>
          </p:nvGrpSpPr>
          <p:grpSpPr>
            <a:xfrm>
              <a:off x="6934200" y="2976039"/>
              <a:ext cx="1409700" cy="1012930"/>
              <a:chOff x="6934200" y="2976039"/>
              <a:chExt cx="1409700" cy="101293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34200" y="2976039"/>
                <a:ext cx="1409700" cy="735931"/>
                <a:chOff x="6648914" y="3695086"/>
                <a:chExt cx="1409700" cy="735931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8914" y="3745217"/>
                  <a:ext cx="685800" cy="685800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25918" y="3695086"/>
                  <a:ext cx="732696" cy="732696"/>
                </a:xfrm>
                <a:prstGeom prst="rect">
                  <a:avLst/>
                </a:prstGeom>
              </p:spPr>
            </p:pic>
          </p:grpSp>
          <p:sp>
            <p:nvSpPr>
              <p:cNvPr id="30" name="TextBox 29"/>
              <p:cNvSpPr txBox="1"/>
              <p:nvPr/>
            </p:nvSpPr>
            <p:spPr>
              <a:xfrm>
                <a:off x="7000875" y="3711970"/>
                <a:ext cx="12382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Data Entry</a:t>
                </a:r>
              </a:p>
            </p:txBody>
          </p:sp>
        </p:grpSp>
        <p:cxnSp>
          <p:nvCxnSpPr>
            <p:cNvPr id="60" name="Straight Arrow Connector 59"/>
            <p:cNvCxnSpPr/>
            <p:nvPr/>
          </p:nvCxnSpPr>
          <p:spPr>
            <a:xfrm>
              <a:off x="7658829" y="2562405"/>
              <a:ext cx="0" cy="3555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/>
          <p:cNvCxnSpPr/>
          <p:nvPr/>
        </p:nvCxnSpPr>
        <p:spPr>
          <a:xfrm flipH="1">
            <a:off x="8385576" y="3705726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3356376" y="1656686"/>
            <a:ext cx="3238500" cy="709522"/>
            <a:chOff x="381000" y="1347878"/>
            <a:chExt cx="3238500" cy="709522"/>
          </a:xfrm>
        </p:grpSpPr>
        <p:grpSp>
          <p:nvGrpSpPr>
            <p:cNvPr id="26" name="Group 25"/>
            <p:cNvGrpSpPr/>
            <p:nvPr/>
          </p:nvGrpSpPr>
          <p:grpSpPr>
            <a:xfrm>
              <a:off x="381000" y="1347878"/>
              <a:ext cx="1676400" cy="709522"/>
              <a:chOff x="457200" y="1347878"/>
              <a:chExt cx="1676400" cy="70952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7800" y="1347878"/>
                <a:ext cx="685800" cy="685800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457200" y="1411069"/>
                <a:ext cx="990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Electronic Claims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Entry</a:t>
                </a:r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flipH="1">
              <a:off x="2247900" y="1595347"/>
              <a:ext cx="1371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2" name="Elbow Connector 1041"/>
          <p:cNvCxnSpPr>
            <a:cxnSpLocks/>
            <a:stCxn id="8" idx="2"/>
          </p:cNvCxnSpPr>
          <p:nvPr/>
        </p:nvCxnSpPr>
        <p:spPr>
          <a:xfrm rot="16200000" flipH="1">
            <a:off x="5053672" y="1978690"/>
            <a:ext cx="1344096" cy="207168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7537851" y="4541518"/>
            <a:ext cx="3853591" cy="1693164"/>
            <a:chOff x="4562475" y="4267200"/>
            <a:chExt cx="3853591" cy="1693164"/>
          </a:xfrm>
        </p:grpSpPr>
        <p:grpSp>
          <p:nvGrpSpPr>
            <p:cNvPr id="1053" name="Group 1052"/>
            <p:cNvGrpSpPr/>
            <p:nvPr/>
          </p:nvGrpSpPr>
          <p:grpSpPr>
            <a:xfrm>
              <a:off x="4562475" y="4267200"/>
              <a:ext cx="3853591" cy="1693164"/>
              <a:chOff x="4562475" y="4267200"/>
              <a:chExt cx="3853591" cy="1693164"/>
            </a:xfrm>
          </p:grpSpPr>
          <p:grpSp>
            <p:nvGrpSpPr>
              <p:cNvPr id="1052" name="Group 1051"/>
              <p:cNvGrpSpPr/>
              <p:nvPr/>
            </p:nvGrpSpPr>
            <p:grpSpPr>
              <a:xfrm>
                <a:off x="4562475" y="4267200"/>
                <a:ext cx="3781425" cy="983302"/>
                <a:chOff x="4562475" y="4267200"/>
                <a:chExt cx="3781425" cy="983302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6934200" y="4514571"/>
                  <a:ext cx="1409700" cy="735931"/>
                  <a:chOff x="6648914" y="3695086"/>
                  <a:chExt cx="1409700" cy="735931"/>
                </a:xfrm>
              </p:grpSpPr>
              <p:pic>
                <p:nvPicPr>
                  <p:cNvPr id="33" name="Picture 32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48914" y="3745217"/>
                    <a:ext cx="685800" cy="685800"/>
                  </a:xfrm>
                  <a:prstGeom prst="rect">
                    <a:avLst/>
                  </a:prstGeom>
                </p:spPr>
              </p:pic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25918" y="3695086"/>
                    <a:ext cx="732696" cy="732696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52" name="Elbow Connector 51"/>
                <p:cNvCxnSpPr/>
                <p:nvPr/>
              </p:nvCxnSpPr>
              <p:spPr>
                <a:xfrm>
                  <a:off x="4562475" y="4267200"/>
                  <a:ext cx="2371725" cy="640402"/>
                </a:xfrm>
                <a:prstGeom prst="bentConnector3">
                  <a:avLst>
                    <a:gd name="adj1" fmla="val 201"/>
                  </a:avLst>
                </a:prstGeom>
                <a:ln>
                  <a:tailEnd type="arrow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2" name="TextBox 1031"/>
              <p:cNvSpPr txBox="1"/>
              <p:nvPr/>
            </p:nvSpPr>
            <p:spPr>
              <a:xfrm>
                <a:off x="6806341" y="5314033"/>
                <a:ext cx="16097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FEP </a:t>
                </a:r>
                <a:r>
                  <a:rPr lang="en-US" sz="1200" b="1" dirty="0">
                    <a:solidFill>
                      <a:srgbClr val="C0504D"/>
                    </a:solidFill>
                    <a:latin typeface="Univers-Light-Normal"/>
                  </a:rPr>
                  <a:t>Examiners</a:t>
                </a: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 use </a:t>
                </a:r>
                <a:r>
                  <a:rPr kumimoji="0" lang="en-US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FEPDirect</a:t>
                </a: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 for to </a:t>
                </a:r>
                <a:r>
                  <a:rPr lang="en-US" sz="1200" b="1" dirty="0">
                    <a:solidFill>
                      <a:srgbClr val="C0504D"/>
                    </a:solidFill>
                    <a:latin typeface="Univers-Light-Normal"/>
                  </a:rPr>
                  <a:t>adjudicate</a:t>
                </a: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Univers-Light-Normal"/>
                    <a:ea typeface="+mn-ea"/>
                    <a:cs typeface="+mn-cs"/>
                  </a:rPr>
                  <a:t> claims</a:t>
                </a:r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4772961" y="4648200"/>
              <a:ext cx="1627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FEPOC Submission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702852" y="3429000"/>
            <a:ext cx="1219200" cy="457380"/>
            <a:chOff x="609600" y="2797570"/>
            <a:chExt cx="1219200" cy="457380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00" y="2797570"/>
              <a:ext cx="457200" cy="457200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09600" y="2824063"/>
              <a:ext cx="8382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837 Database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192380" y="5474052"/>
            <a:ext cx="1897546" cy="1100284"/>
            <a:chOff x="217004" y="5165244"/>
            <a:chExt cx="1897546" cy="110028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4925" y="5165244"/>
              <a:ext cx="685800" cy="685800"/>
            </a:xfrm>
            <a:prstGeom prst="rect">
              <a:avLst/>
            </a:prstGeom>
          </p:spPr>
        </p:pic>
        <p:sp>
          <p:nvSpPr>
            <p:cNvPr id="81" name="TextBox 80"/>
            <p:cNvSpPr txBox="1"/>
            <p:nvPr/>
          </p:nvSpPr>
          <p:spPr>
            <a:xfrm>
              <a:off x="1276350" y="5988529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Payment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7004" y="6003918"/>
              <a:ext cx="10783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dirty="0">
                  <a:solidFill>
                    <a:srgbClr val="C0504D"/>
                  </a:solidFill>
                  <a:latin typeface="Univers-Light-Normal"/>
                </a:rPr>
                <a:t>EOB</a:t>
              </a: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/RA/835</a:t>
              </a:r>
            </a:p>
          </p:txBody>
        </p:sp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5279543"/>
              <a:ext cx="685800" cy="685800"/>
            </a:xfrm>
            <a:prstGeom prst="rect">
              <a:avLst/>
            </a:prstGeom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C63A71B-B936-478E-A6F3-B604D034DEAA}"/>
              </a:ext>
            </a:extLst>
          </p:cNvPr>
          <p:cNvGrpSpPr/>
          <p:nvPr/>
        </p:nvGrpSpPr>
        <p:grpSpPr>
          <a:xfrm>
            <a:off x="8871351" y="3477126"/>
            <a:ext cx="838200" cy="906366"/>
            <a:chOff x="5895975" y="3168318"/>
            <a:chExt cx="838200" cy="906366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405C5D5-75E7-45C1-BFA3-5E2BF94DD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7176" y="3168318"/>
              <a:ext cx="457200" cy="457200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2D5A198-D60D-4872-8E09-CDF5CA23633E}"/>
                </a:ext>
              </a:extLst>
            </p:cNvPr>
            <p:cNvSpPr txBox="1"/>
            <p:nvPr/>
          </p:nvSpPr>
          <p:spPr>
            <a:xfrm>
              <a:off x="5895975" y="3643797"/>
              <a:ext cx="8382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Univers-Light-Normal"/>
                  <a:ea typeface="+mn-ea"/>
                  <a:cs typeface="+mn-cs"/>
                </a:rPr>
                <a:t>837 Database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F03EF156-79E5-4F53-89B7-AE3529D427C9}"/>
              </a:ext>
            </a:extLst>
          </p:cNvPr>
          <p:cNvSpPr txBox="1"/>
          <p:nvPr/>
        </p:nvSpPr>
        <p:spPr>
          <a:xfrm>
            <a:off x="7251077" y="5629495"/>
            <a:ext cx="2494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504D"/>
                </a:solidFill>
              </a:rPr>
              <a:t>Final Claims Data from FEPOC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2FC6CDF-BB47-44AC-ABE6-1A2B44351A84}"/>
              </a:ext>
            </a:extLst>
          </p:cNvPr>
          <p:cNvCxnSpPr>
            <a:cxnSpLocks/>
            <a:stCxn id="1032" idx="1"/>
          </p:cNvCxnSpPr>
          <p:nvPr/>
        </p:nvCxnSpPr>
        <p:spPr>
          <a:xfrm flipH="1">
            <a:off x="5223276" y="5911517"/>
            <a:ext cx="45584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5A315C81-83F4-48DE-8E76-18451BA66DD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113" y="5677894"/>
            <a:ext cx="457200" cy="45720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6452CA5B-E7B8-460C-8390-AC18073B282B}"/>
              </a:ext>
            </a:extLst>
          </p:cNvPr>
          <p:cNvSpPr txBox="1"/>
          <p:nvPr/>
        </p:nvSpPr>
        <p:spPr>
          <a:xfrm>
            <a:off x="6002767" y="6153008"/>
            <a:ext cx="858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Univers-Light-Normal"/>
                <a:ea typeface="+mn-ea"/>
                <a:cs typeface="+mn-cs"/>
              </a:rPr>
              <a:t>Mainframe</a:t>
            </a:r>
          </a:p>
        </p:txBody>
      </p:sp>
    </p:spTree>
    <p:extLst>
      <p:ext uri="{BB962C8B-B14F-4D97-AF65-F5344CB8AC3E}">
        <p14:creationId xmlns:p14="http://schemas.microsoft.com/office/powerpoint/2010/main" val="256341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Review</a:t>
            </a:r>
          </a:p>
        </p:txBody>
      </p:sp>
      <p:pic>
        <p:nvPicPr>
          <p:cNvPr id="1026" name="Picture 2" descr="Image result for quizizz">
            <a:hlinkClick r:id="rId3"/>
            <a:extLst>
              <a:ext uri="{FF2B5EF4-FFF2-40B4-BE49-F238E27FC236}">
                <a16:creationId xmlns:a16="http://schemas.microsoft.com/office/drawing/2014/main" id="{2751BFB5-E30A-49D1-837D-5DBDE7A57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033" y="2558878"/>
            <a:ext cx="7620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331480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5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4">
      <a:majorFont>
        <a:latin typeface="Univers LT Std 55"/>
        <a:ea typeface=""/>
        <a:cs typeface=""/>
      </a:majorFont>
      <a:minorFont>
        <a:latin typeface="Univers-Light-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 Template</Template>
  <TotalTime>5342</TotalTime>
  <Words>660</Words>
  <Application>Microsoft Office PowerPoint</Application>
  <PresentationFormat>Widescreen</PresentationFormat>
  <Paragraphs>118</Paragraphs>
  <Slides>10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Univers Light</vt:lpstr>
      <vt:lpstr>Univers LT Std 55</vt:lpstr>
      <vt:lpstr>Univers-Light-Normal</vt:lpstr>
      <vt:lpstr>Powerpoint Presentation Template</vt:lpstr>
      <vt:lpstr>2_Custom Design</vt:lpstr>
      <vt:lpstr>1_Powerpoint Presentation Template</vt:lpstr>
      <vt:lpstr>2_Powerpoint Presentation Template</vt:lpstr>
      <vt:lpstr>Claims Administration:  What is FEP?</vt:lpstr>
      <vt:lpstr>HMSA and BCBSA</vt:lpstr>
      <vt:lpstr>Federal Employee Program</vt:lpstr>
      <vt:lpstr>Federal Employee Program</vt:lpstr>
      <vt:lpstr>Federal Employee Program</vt:lpstr>
      <vt:lpstr>FEP by the Numbers</vt:lpstr>
      <vt:lpstr>FEP by the Numbers</vt:lpstr>
      <vt:lpstr>Life Cycle of a FEP Claim</vt:lpstr>
      <vt:lpstr>Review</vt:lpstr>
      <vt:lpstr>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Employee Program (FEP)</dc:title>
  <dc:creator>Jeremy Miller</dc:creator>
  <cp:lastModifiedBy>Jeremy Miller</cp:lastModifiedBy>
  <cp:revision>27</cp:revision>
  <dcterms:created xsi:type="dcterms:W3CDTF">2018-03-14T20:33:02Z</dcterms:created>
  <dcterms:modified xsi:type="dcterms:W3CDTF">2018-04-20T20:28:44Z</dcterms:modified>
  <cp:contentStatus/>
</cp:coreProperties>
</file>